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17"/>
  </p:notesMasterIdLst>
  <p:sldIdLst>
    <p:sldId id="273" r:id="rId2"/>
    <p:sldId id="258" r:id="rId3"/>
    <p:sldId id="275" r:id="rId4"/>
    <p:sldId id="260" r:id="rId5"/>
    <p:sldId id="276" r:id="rId6"/>
    <p:sldId id="262" r:id="rId7"/>
    <p:sldId id="263" r:id="rId8"/>
    <p:sldId id="264" r:id="rId9"/>
    <p:sldId id="277" r:id="rId10"/>
    <p:sldId id="266" r:id="rId11"/>
    <p:sldId id="267" r:id="rId12"/>
    <p:sldId id="268" r:id="rId13"/>
    <p:sldId id="278" r:id="rId14"/>
    <p:sldId id="272" r:id="rId15"/>
    <p:sldId id="279" r:id="rId16"/>
  </p:sldIdLst>
  <p:sldSz cx="12192000" cy="6858000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966C137-6E30-416C-8FE7-F3A0F192F6B9}">
  <a:tblStyle styleId="{B966C137-6E30-416C-8FE7-F3A0F192F6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66"/>
    <p:restoredTop sz="83724"/>
  </p:normalViewPr>
  <p:slideViewPr>
    <p:cSldViewPr snapToGrid="0" snapToObjects="1">
      <p:cViewPr varScale="1">
        <p:scale>
          <a:sx n="118" d="100"/>
          <a:sy n="118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7a6ed716_0_1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Hacer un listado, no un parrafo.</a:t>
            </a:r>
            <a:endParaRPr/>
          </a:p>
        </p:txBody>
      </p:sp>
      <p:sp>
        <p:nvSpPr>
          <p:cNvPr id="207" name="Google Shape;207;g757a6ed7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0894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577956583_0_13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434343"/>
                </a:solidFill>
              </a:rPr>
              <a:t>Un gran problema en los sistemas de energía eólica y torres meteorológicas es el costo alto de operación y mantenimiento, debido a su difícil acceso, a menudo en áreas remotas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434343"/>
                </a:solidFill>
              </a:rPr>
              <a:t>Es por eso que el monitoreo contínuo del estado de sus sensores mediante algoritmos de detección de fallas automáticas puede mejorar la confiabilidad y reducir costos de mantenimiento al detectar fallas antes de que lleguen a una etapa catastrófica y al eliminar mantenimiento programado innecesario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434343"/>
              </a:solidFill>
            </a:endParaRPr>
          </a:p>
        </p:txBody>
      </p:sp>
      <p:sp>
        <p:nvSpPr>
          <p:cNvPr id="94" name="Google Shape;94;g7577956583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577956583_0_118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Agregar</a:t>
            </a:r>
            <a:r>
              <a:rPr lang="en-US" dirty="0"/>
              <a:t> las </a:t>
            </a:r>
            <a:r>
              <a:rPr lang="en-US" dirty="0" err="1"/>
              <a:t>medidas</a:t>
            </a:r>
            <a:r>
              <a:rPr lang="en-US" dirty="0"/>
              <a:t>!!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6" name="Google Shape;116;g757795658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577956583_0_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434343"/>
                </a:solidFill>
              </a:rPr>
              <a:t>La velocidad del viento varía con la altura y depende fundamentalmente de la naturaleza del terreno sobre el cual se desplazan las masas de aire.</a:t>
            </a: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>
                <a:solidFill>
                  <a:srgbClr val="434343"/>
                </a:solidFill>
              </a:rPr>
              <a:t>Donde V</a:t>
            </a:r>
            <a:r>
              <a:rPr lang="es-AR" sz="1800" baseline="-25000">
                <a:solidFill>
                  <a:srgbClr val="434343"/>
                </a:solidFill>
              </a:rPr>
              <a:t>1 </a:t>
            </a:r>
            <a:r>
              <a:rPr lang="es-AR" sz="1800">
                <a:solidFill>
                  <a:srgbClr val="434343"/>
                </a:solidFill>
              </a:rPr>
              <a:t>&lt; V</a:t>
            </a:r>
            <a:r>
              <a:rPr lang="es-AR" sz="1800" baseline="-25000">
                <a:solidFill>
                  <a:srgbClr val="434343"/>
                </a:solidFill>
              </a:rPr>
              <a:t>2</a:t>
            </a:r>
            <a:r>
              <a:rPr lang="es-AR" sz="1800">
                <a:solidFill>
                  <a:srgbClr val="434343"/>
                </a:solidFill>
              </a:rPr>
              <a:t> representan las velocidades del viento a las alturas h</a:t>
            </a:r>
            <a:r>
              <a:rPr lang="es-AR" sz="1800" baseline="-25000">
                <a:solidFill>
                  <a:srgbClr val="434343"/>
                </a:solidFill>
              </a:rPr>
              <a:t>1</a:t>
            </a:r>
            <a:r>
              <a:rPr lang="es-AR" sz="1800">
                <a:solidFill>
                  <a:srgbClr val="434343"/>
                </a:solidFill>
              </a:rPr>
              <a:t> &lt; h</a:t>
            </a:r>
            <a:r>
              <a:rPr lang="es-AR" sz="1800" baseline="-25000">
                <a:solidFill>
                  <a:srgbClr val="434343"/>
                </a:solidFill>
              </a:rPr>
              <a:t>2</a:t>
            </a:r>
            <a:r>
              <a:rPr lang="es-AR" sz="1800">
                <a:solidFill>
                  <a:srgbClr val="434343"/>
                </a:solidFill>
              </a:rPr>
              <a:t>, respectivamente. El exponente 𝛼 caracteriza al terreno, pudiendo variar entre 0.08 (superficies lisas como hielos, lagunas, etcétera) y 0.40 (sobre terrenos muy accidentados).</a:t>
            </a:r>
            <a:endParaRPr/>
          </a:p>
        </p:txBody>
      </p:sp>
      <p:sp>
        <p:nvSpPr>
          <p:cNvPr id="129" name="Google Shape;129;g757795658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577956583_0_10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Agregar</a:t>
            </a:r>
            <a:r>
              <a:rPr lang="en-US" dirty="0"/>
              <a:t> la </a:t>
            </a:r>
            <a:r>
              <a:rPr lang="en-US" dirty="0" err="1"/>
              <a:t>unidad</a:t>
            </a:r>
            <a:r>
              <a:rPr lang="en-US" dirty="0"/>
              <a:t> de </a:t>
            </a:r>
            <a:r>
              <a:rPr lang="en-US" dirty="0" err="1"/>
              <a:t>medida</a:t>
            </a:r>
            <a:r>
              <a:rPr lang="en-US" dirty="0"/>
              <a:t>!!!</a:t>
            </a:r>
            <a:endParaRPr dirty="0"/>
          </a:p>
        </p:txBody>
      </p:sp>
      <p:sp>
        <p:nvSpPr>
          <p:cNvPr id="139" name="Google Shape;139;g7577956583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577956583_0_14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7577956583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57a6ed716_0_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 dirty="0">
                <a:solidFill>
                  <a:srgbClr val="434343"/>
                </a:solidFill>
              </a:rPr>
              <a:t>Se definió un conjunto de thresholds en base a variables computadas sobre los datos para identificar anomalías en cada sensor, agrupándolos por el tipo. Si la variable computada para una medida en un tiempo determinado </a:t>
            </a:r>
            <a:r>
              <a:rPr lang="es-AR" sz="1800" i="1" dirty="0">
                <a:solidFill>
                  <a:srgbClr val="434343"/>
                </a:solidFill>
              </a:rPr>
              <a:t>t </a:t>
            </a:r>
            <a:r>
              <a:rPr lang="es-AR" sz="1800" dirty="0">
                <a:solidFill>
                  <a:srgbClr val="434343"/>
                </a:solidFill>
              </a:rPr>
              <a:t>sobrepasa el threshold definido para esta, se etiqueta con un flag como una posible anomalía. </a:t>
            </a:r>
            <a:endParaRPr sz="18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AR" sz="1800" dirty="0">
                <a:solidFill>
                  <a:srgbClr val="434343"/>
                </a:solidFill>
              </a:rPr>
              <a:t>Estos thresholds se definieron en el proceso de optimización de parámetros, con el objetivo de minimizar los falsos positivos, comportamientos identificados como anómalos cuando en realidad no lo son, y maximizar las detecciones de anomalías reales en los datos de los sensores.</a:t>
            </a:r>
            <a:endParaRPr sz="18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g757a6ed71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57a6e8eb4_0_0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757a6e8e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7a6ed716_0_1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/>
              <a:t>Hacer un listado, no un parrafo.</a:t>
            </a:r>
            <a:endParaRPr/>
          </a:p>
        </p:txBody>
      </p:sp>
      <p:sp>
        <p:nvSpPr>
          <p:cNvPr id="207" name="Google Shape;207;g757a6ed7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emf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emf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67" y="0"/>
            <a:ext cx="12223667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12192000" cy="1301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180" y="6038603"/>
            <a:ext cx="2173233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3637527"/>
            <a:ext cx="103632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4426914"/>
            <a:ext cx="103632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‹#›</a:t>
            </a:fld>
            <a:endParaRPr lang="es-AR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" y="857555"/>
            <a:ext cx="1942592" cy="24140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55" y="857555"/>
            <a:ext cx="2592832" cy="24140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08" y="857555"/>
            <a:ext cx="3153664" cy="24140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995" y="857555"/>
            <a:ext cx="2609088" cy="2414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888" y="857555"/>
            <a:ext cx="1999488" cy="241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99281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3792750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5181600" cy="37925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‹#›</a:t>
            </a:fld>
            <a:endParaRPr lang="es-AR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1106197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82154552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3792802"/>
            <a:ext cx="5181600" cy="1825573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5181600" cy="37925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6172200" y="1825626"/>
            <a:ext cx="5181600" cy="1825573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‹#›</a:t>
            </a:fld>
            <a:endParaRPr lang="es-AR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1106197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7045733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2837469"/>
            <a:ext cx="5181600" cy="2780906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5181600" cy="37925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1825626"/>
            <a:ext cx="5181600" cy="101184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‹#›</a:t>
            </a:fld>
            <a:endParaRPr lang="es-AR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1106197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93398728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8200" y="1815898"/>
            <a:ext cx="5181600" cy="3802265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172200" y="2837468"/>
            <a:ext cx="5181600" cy="27806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172200" y="1825626"/>
            <a:ext cx="5181600" cy="101184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‹#›</a:t>
            </a:fld>
            <a:endParaRPr lang="es-AR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1106197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5114102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3807094"/>
            <a:ext cx="51816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6"/>
            <a:ext cx="5181600" cy="183336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6172200" y="1847706"/>
            <a:ext cx="51816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838200" y="3807094"/>
            <a:ext cx="51816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‹#›</a:t>
            </a:fld>
            <a:endParaRPr lang="es-AR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1106197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66794839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1" y="1825625"/>
            <a:ext cx="4026031" cy="37925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5052768" y="1825625"/>
            <a:ext cx="6301033" cy="3792538"/>
          </a:xfrm>
        </p:spPr>
        <p:txBody>
          <a:bodyPr>
            <a:normAutofit/>
          </a:bodyPr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‹#›</a:t>
            </a:fld>
            <a:endParaRPr lang="es-AR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1106197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61229258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172200" y="1825625"/>
            <a:ext cx="5181600" cy="37925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788817"/>
            <a:ext cx="5181600" cy="82934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838200" y="1825626"/>
            <a:ext cx="5181600" cy="2963191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‹#›</a:t>
            </a:fld>
            <a:endParaRPr lang="es-AR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1106197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71208170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‹#›</a:t>
            </a:fld>
            <a:endParaRPr lang="es-AR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40235535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2837467"/>
            <a:ext cx="10515600" cy="21398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825626"/>
            <a:ext cx="10515600" cy="101184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977353"/>
            <a:ext cx="10515600" cy="662890"/>
          </a:xfrm>
        </p:spPr>
        <p:txBody>
          <a:bodyPr>
            <a:normAutofit/>
          </a:bodyPr>
          <a:lstStyle>
            <a:lvl1pPr marL="0" indent="0">
              <a:buNone/>
              <a:defRPr sz="2000" b="1" i="1">
                <a:solidFill>
                  <a:srgbClr val="0066A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‹#›</a:t>
            </a:fld>
            <a:endParaRPr lang="es-AR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1106197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76466864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4006392"/>
            <a:ext cx="5181600" cy="16117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1825625"/>
            <a:ext cx="10515600" cy="2075235"/>
          </a:xfrm>
        </p:spPr>
        <p:txBody>
          <a:bodyPr numCol="2" spcCol="274320"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172200" y="4006391"/>
            <a:ext cx="5181600" cy="1611772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‹#›</a:t>
            </a:fld>
            <a:endParaRPr lang="es-AR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1106197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14388166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Opt 1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67" y="0"/>
            <a:ext cx="12223667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12192000" cy="1301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180" y="6038603"/>
            <a:ext cx="2173233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3637527"/>
            <a:ext cx="103632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4426914"/>
            <a:ext cx="103632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44735"/>
            <a:ext cx="2438400" cy="18288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51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2438400" y="1044735"/>
            <a:ext cx="2438400" cy="18288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52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4876800" y="1044735"/>
            <a:ext cx="2438400" cy="1828800"/>
          </a:xfrm>
          <a:blipFill>
            <a:blip r:embed="rId8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 </a:t>
            </a:r>
          </a:p>
        </p:txBody>
      </p:sp>
      <p:sp>
        <p:nvSpPr>
          <p:cNvPr id="53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7315200" y="1044735"/>
            <a:ext cx="2438400" cy="1828800"/>
          </a:xfrm>
          <a:blipFill>
            <a:blip r:embed="rId9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54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9753600" y="1044735"/>
            <a:ext cx="2438400" cy="1828800"/>
          </a:xfrm>
          <a:blipFill>
            <a:blip r:embed="rId10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‹#›</a:t>
            </a:fld>
            <a:endParaRPr lang="es-AR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5922545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556181"/>
            <a:ext cx="105156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6627829" cy="28877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713402"/>
            <a:ext cx="6627829" cy="90476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066A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7616857" y="1825624"/>
            <a:ext cx="3736943" cy="3792539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‹#›</a:t>
            </a:fld>
            <a:endParaRPr lang="es-AR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1106197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645860945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Title, Conten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26896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Opt 1_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67" y="0"/>
            <a:ext cx="12223667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12192000" cy="1301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017" y="6157002"/>
            <a:ext cx="1443529" cy="609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3637527"/>
            <a:ext cx="103632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4426914"/>
            <a:ext cx="103632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‹#›</a:t>
            </a:fld>
            <a:endParaRPr lang="es-AR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" y="857555"/>
            <a:ext cx="1942592" cy="24140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755" y="857555"/>
            <a:ext cx="2592832" cy="24140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508" y="857555"/>
            <a:ext cx="3153664" cy="24140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995" y="857555"/>
            <a:ext cx="2609088" cy="2414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888" y="857555"/>
            <a:ext cx="1999488" cy="241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9318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Opt 1 Tagline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67" y="0"/>
            <a:ext cx="12223667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12192000" cy="1301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3637527"/>
            <a:ext cx="103632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914400" y="4426914"/>
            <a:ext cx="103632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44735"/>
            <a:ext cx="2438400" cy="1828800"/>
          </a:xfrm>
          <a:blipFill>
            <a:blip r:embed="rId5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51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2438400" y="1044735"/>
            <a:ext cx="2438400" cy="18288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52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4876800" y="1044735"/>
            <a:ext cx="2438400" cy="18288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 </a:t>
            </a:r>
          </a:p>
        </p:txBody>
      </p:sp>
      <p:sp>
        <p:nvSpPr>
          <p:cNvPr id="53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7315200" y="1044735"/>
            <a:ext cx="2438400" cy="1828800"/>
          </a:xfrm>
          <a:blipFill>
            <a:blip r:embed="rId8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54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9753600" y="1044735"/>
            <a:ext cx="2438400" cy="1828800"/>
          </a:xfrm>
          <a:blipFill>
            <a:blip r:embed="rId9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‹#›</a:t>
            </a:fld>
            <a:endParaRPr lang="es-AR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017" y="6157002"/>
            <a:ext cx="1443529" cy="6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8614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67" y="0"/>
            <a:ext cx="12223667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12192000" cy="1301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180" y="6038603"/>
            <a:ext cx="2173233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3262831"/>
            <a:ext cx="10515600" cy="827758"/>
          </a:xfrm>
        </p:spPr>
        <p:txBody>
          <a:bodyPr anchor="b">
            <a:normAutofit/>
          </a:bodyPr>
          <a:lstStyle>
            <a:lvl1pPr>
              <a:defRPr sz="4400" i="0"/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117578"/>
            <a:ext cx="105156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‹#›</a:t>
            </a:fld>
            <a:endParaRPr lang="es-AR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6695579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/>
          <a:stretch/>
        </p:blipFill>
        <p:spPr>
          <a:xfrm rot="10800000" flipH="1">
            <a:off x="-31667" y="-1"/>
            <a:ext cx="12223667" cy="68580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12192000" cy="1301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180" y="6038603"/>
            <a:ext cx="2173233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3262831"/>
            <a:ext cx="10515600" cy="827758"/>
          </a:xfrm>
        </p:spPr>
        <p:txBody>
          <a:bodyPr anchor="b">
            <a:normAutofit/>
          </a:bodyPr>
          <a:lstStyle>
            <a:lvl1pPr>
              <a:defRPr sz="4400" i="0" baseline="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117578"/>
            <a:ext cx="105156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‹#›</a:t>
            </a:fld>
            <a:endParaRPr lang="es-AR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075" y="494096"/>
            <a:ext cx="1690624" cy="12862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917" y="1149416"/>
            <a:ext cx="2503424" cy="18958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5" y="-3048"/>
            <a:ext cx="4351527" cy="33286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081" y="2921668"/>
            <a:ext cx="3064256" cy="26944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1180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/>
          <a:stretch/>
        </p:blipFill>
        <p:spPr>
          <a:xfrm rot="10800000" flipH="1">
            <a:off x="-31667" y="-1"/>
            <a:ext cx="12223667" cy="6858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12192000" cy="1301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180" y="6038603"/>
            <a:ext cx="2173233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1" y="3262831"/>
            <a:ext cx="10515600" cy="827758"/>
          </a:xfrm>
        </p:spPr>
        <p:txBody>
          <a:bodyPr anchor="b">
            <a:normAutofit/>
          </a:bodyPr>
          <a:lstStyle>
            <a:lvl1pPr>
              <a:defRPr sz="4400" i="0"/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117578"/>
            <a:ext cx="105156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‹#›</a:t>
            </a:fld>
            <a:endParaRPr lang="es-AR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2908254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10515600" cy="394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‹#›</a:t>
            </a:fld>
            <a:endParaRPr lang="es-AR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1106197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6384522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838200" y="1825625"/>
            <a:ext cx="5181600" cy="37925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37925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‹#›</a:t>
            </a:fld>
            <a:endParaRPr lang="es-AR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838200" y="1106197"/>
            <a:ext cx="105156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80374552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12192000" cy="1301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180" y="6038603"/>
            <a:ext cx="2173233" cy="829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56181"/>
            <a:ext cx="10515600" cy="5533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Topic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4288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513761" y="6205393"/>
            <a:ext cx="6488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 smtClean="0"/>
              <a:t>‹#›</a:t>
            </a:fld>
            <a:endParaRPr lang="es-AR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670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3" r:id="rId2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66A1"/>
        </a:buClr>
        <a:buFont typeface="LucidaGrande" charset="0"/>
        <a:buChar char="▸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LucidaGrande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Courier New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7.tiff"/><Relationship Id="rId4" Type="http://schemas.openxmlformats.org/officeDocument/2006/relationships/image" Target="../media/image36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6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888EF-F700-7F45-AA77-0C05BB8CF3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Weather sensor fault detection in meteorological mast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54BA7D-2C12-B743-8686-4433555D73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Franco Piergallini </a:t>
            </a:r>
            <a:r>
              <a:rPr lang="en-US" dirty="0" err="1"/>
              <a:t>Guida</a:t>
            </a:r>
            <a:r>
              <a:rPr lang="en-US" dirty="0"/>
              <a:t>, Universidad de Palermo</a:t>
            </a:r>
          </a:p>
        </p:txBody>
      </p:sp>
    </p:spTree>
    <p:extLst>
      <p:ext uri="{BB962C8B-B14F-4D97-AF65-F5344CB8AC3E}">
        <p14:creationId xmlns:p14="http://schemas.microsoft.com/office/powerpoint/2010/main" val="310237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/>
        </p:nvSpPr>
        <p:spPr>
          <a:xfrm>
            <a:off x="1564440" y="2472760"/>
            <a:ext cx="8488200" cy="3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s-AR" sz="1800" b="1" i="1" dirty="0">
                <a:solidFill>
                  <a:srgbClr val="434343"/>
                </a:solidFill>
              </a:rPr>
              <a:t>Wind speed ratio: 	</a:t>
            </a:r>
            <a:r>
              <a:rPr lang="es-AR" sz="1800" dirty="0">
                <a:solidFill>
                  <a:srgbClr val="434343"/>
                </a:solidFill>
              </a:rPr>
              <a:t>m</a:t>
            </a:r>
            <a:r>
              <a:rPr lang="es-AR" sz="1800" baseline="-25000" dirty="0">
                <a:solidFill>
                  <a:srgbClr val="434343"/>
                </a:solidFill>
              </a:rPr>
              <a:t>t</a:t>
            </a:r>
            <a:r>
              <a:rPr lang="es-AR" sz="1800" baseline="30000" dirty="0">
                <a:solidFill>
                  <a:srgbClr val="434343"/>
                </a:solidFill>
              </a:rPr>
              <a:t>j </a:t>
            </a:r>
            <a:r>
              <a:rPr lang="es-AR" sz="1800" dirty="0">
                <a:solidFill>
                  <a:srgbClr val="434343"/>
                </a:solidFill>
              </a:rPr>
              <a:t>∣ m</a:t>
            </a:r>
            <a:r>
              <a:rPr lang="es-AR" sz="1800" baseline="-25000" dirty="0">
                <a:solidFill>
                  <a:srgbClr val="434343"/>
                </a:solidFill>
              </a:rPr>
              <a:t>t</a:t>
            </a:r>
            <a:r>
              <a:rPr lang="es-AR" sz="1800" baseline="30000" dirty="0">
                <a:solidFill>
                  <a:srgbClr val="434343"/>
                </a:solidFill>
              </a:rPr>
              <a:t>i</a:t>
            </a:r>
            <a:br>
              <a:rPr lang="es-AR" sz="1800" dirty="0">
                <a:solidFill>
                  <a:srgbClr val="434343"/>
                </a:solidFill>
              </a:rPr>
            </a:br>
            <a:endParaRPr sz="1800" dirty="0">
              <a:solidFill>
                <a:srgbClr val="434343"/>
              </a:solidFill>
            </a:endParaRPr>
          </a:p>
          <a:p>
            <a:pPr marL="457200" lvl="0" indent="-342900">
              <a:buClr>
                <a:srgbClr val="434343"/>
              </a:buClr>
              <a:buSzPts val="1800"/>
              <a:buAutoNum type="arabicPeriod"/>
            </a:pPr>
            <a:r>
              <a:rPr lang="es-AR" sz="1800" b="1" i="1" dirty="0">
                <a:solidFill>
                  <a:srgbClr val="434343"/>
                </a:solidFill>
              </a:rPr>
              <a:t>Wind speed Pearson correlation:	</a:t>
            </a:r>
            <a:r>
              <a:rPr lang="es-AR" sz="1800" dirty="0">
                <a:solidFill>
                  <a:srgbClr val="434343"/>
                </a:solidFill>
              </a:rPr>
              <a:t>C</a:t>
            </a:r>
            <a:r>
              <a:rPr lang="es-AR" sz="1800" baseline="-25000" dirty="0">
                <a:solidFill>
                  <a:srgbClr val="434343"/>
                </a:solidFill>
              </a:rPr>
              <a:t>t,w</a:t>
            </a:r>
            <a:r>
              <a:rPr lang="es-AR" sz="1800" baseline="30000" dirty="0">
                <a:solidFill>
                  <a:srgbClr val="434343"/>
                </a:solidFill>
              </a:rPr>
              <a:t>i,j </a:t>
            </a:r>
            <a:r>
              <a:rPr lang="es-AR" sz="1800" dirty="0">
                <a:solidFill>
                  <a:srgbClr val="434343"/>
                </a:solidFill>
              </a:rPr>
              <a:t> = ρ( m</a:t>
            </a:r>
            <a:r>
              <a:rPr lang="es-AR" sz="1800" baseline="-25000" dirty="0">
                <a:solidFill>
                  <a:srgbClr val="434343"/>
                </a:solidFill>
              </a:rPr>
              <a:t>t,w</a:t>
            </a:r>
            <a:r>
              <a:rPr lang="es-AR" sz="1800" baseline="30000" dirty="0">
                <a:solidFill>
                  <a:srgbClr val="434343"/>
                </a:solidFill>
              </a:rPr>
              <a:t>i </a:t>
            </a:r>
            <a:r>
              <a:rPr lang="es-AR" sz="1800" dirty="0">
                <a:solidFill>
                  <a:srgbClr val="434343"/>
                </a:solidFill>
              </a:rPr>
              <a:t>∣ m</a:t>
            </a:r>
            <a:r>
              <a:rPr lang="es-AR" sz="1800" baseline="-25000" dirty="0">
                <a:solidFill>
                  <a:srgbClr val="434343"/>
                </a:solidFill>
              </a:rPr>
              <a:t>t,w</a:t>
            </a:r>
            <a:r>
              <a:rPr lang="es-AR" sz="1800" baseline="30000" dirty="0">
                <a:solidFill>
                  <a:srgbClr val="434343"/>
                </a:solidFill>
              </a:rPr>
              <a:t>j</a:t>
            </a:r>
            <a:r>
              <a:rPr lang="es-AR" sz="1800" dirty="0">
                <a:solidFill>
                  <a:srgbClr val="434343"/>
                </a:solidFill>
              </a:rPr>
              <a:t>  )</a:t>
            </a:r>
            <a:br>
              <a:rPr lang="es-AR" sz="1800" dirty="0">
                <a:solidFill>
                  <a:srgbClr val="434343"/>
                </a:solidFill>
              </a:rPr>
            </a:br>
            <a:endParaRPr sz="1800" dirty="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AutoNum type="arabicPeriod"/>
            </a:pPr>
            <a:r>
              <a:rPr lang="es-AR" sz="1800" b="1" i="1" dirty="0">
                <a:solidFill>
                  <a:srgbClr val="434343"/>
                </a:solidFill>
              </a:rPr>
              <a:t>Wind direction Differences :	</a:t>
            </a:r>
            <a:r>
              <a:rPr lang="es-AR" sz="1800" dirty="0">
                <a:solidFill>
                  <a:srgbClr val="434343"/>
                </a:solidFill>
              </a:rPr>
              <a:t>m</a:t>
            </a:r>
            <a:r>
              <a:rPr lang="es-AR" sz="1800" baseline="-25000" dirty="0">
                <a:solidFill>
                  <a:srgbClr val="434343"/>
                </a:solidFill>
              </a:rPr>
              <a:t>t</a:t>
            </a:r>
            <a:r>
              <a:rPr lang="es-AR" sz="1800" baseline="30000" dirty="0">
                <a:solidFill>
                  <a:srgbClr val="434343"/>
                </a:solidFill>
              </a:rPr>
              <a:t>j </a:t>
            </a:r>
            <a:r>
              <a:rPr lang="es-AR" sz="1800" dirty="0">
                <a:solidFill>
                  <a:srgbClr val="434343"/>
                </a:solidFill>
              </a:rPr>
              <a:t>- m</a:t>
            </a:r>
            <a:r>
              <a:rPr lang="es-AR" sz="1800" baseline="-25000" dirty="0">
                <a:solidFill>
                  <a:srgbClr val="434343"/>
                </a:solidFill>
              </a:rPr>
              <a:t>t</a:t>
            </a:r>
            <a:r>
              <a:rPr lang="es-AR" sz="1800" baseline="30000" dirty="0">
                <a:solidFill>
                  <a:srgbClr val="434343"/>
                </a:solidFill>
              </a:rPr>
              <a:t>i</a:t>
            </a:r>
            <a:endParaRPr sz="1800" dirty="0">
              <a:solidFill>
                <a:srgbClr val="434343"/>
              </a:solidFill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1716450" y="340525"/>
            <a:ext cx="80589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800" b="1" dirty="0">
                <a:solidFill>
                  <a:srgbClr val="434343"/>
                </a:solidFill>
              </a:rPr>
              <a:t>Time serie comparison</a:t>
            </a:r>
            <a:endParaRPr sz="4800" b="1" dirty="0">
              <a:solidFill>
                <a:srgbClr val="434343"/>
              </a:solidFill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9842100" y="-80461"/>
            <a:ext cx="2349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/>
              <a:t>Fault detection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pic>
        <p:nvPicPr>
          <p:cNvPr id="162" name="Google Shape;16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00" y="35655"/>
            <a:ext cx="1463040" cy="146304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47C691-BF06-BC4E-992E-AB1C64927053}"/>
                  </a:ext>
                </a:extLst>
              </p:cNvPr>
              <p:cNvSpPr txBox="1"/>
              <p:nvPr/>
            </p:nvSpPr>
            <p:spPr>
              <a:xfrm>
                <a:off x="1716450" y="1633171"/>
                <a:ext cx="8973321" cy="839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i="1">
                        <a:solidFill>
                          <a:srgbClr val="43434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AR" dirty="0">
                    <a:solidFill>
                      <a:srgbClr val="434343"/>
                    </a:solidFill>
                  </a:rPr>
                  <a:t>is the measurment of the sensor </a:t>
                </a:r>
                <a:r>
                  <a:rPr lang="es-AR" b="1" i="1" dirty="0">
                    <a:solidFill>
                      <a:srgbClr val="434343"/>
                    </a:solidFill>
                  </a:rPr>
                  <a:t>j </a:t>
                </a:r>
                <a:r>
                  <a:rPr lang="es-AR" dirty="0">
                    <a:solidFill>
                      <a:srgbClr val="434343"/>
                    </a:solidFill>
                  </a:rPr>
                  <a:t>at the time </a:t>
                </a:r>
                <a:r>
                  <a:rPr lang="es-AR" i="1" dirty="0">
                    <a:solidFill>
                      <a:srgbClr val="434343"/>
                    </a:solidFill>
                  </a:rPr>
                  <a:t>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AR" b="1" i="1" dirty="0">
                    <a:solidFill>
                      <a:srgbClr val="434343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  <m:sup>
                        <m:r>
                          <a:rPr lang="en-US" i="1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s-AR" baseline="30000" dirty="0">
                    <a:solidFill>
                      <a:srgbClr val="434343"/>
                    </a:solidFill>
                  </a:rPr>
                  <a:t> </a:t>
                </a:r>
                <a:r>
                  <a:rPr lang="es-AR" dirty="0">
                    <a:solidFill>
                      <a:srgbClr val="434343"/>
                    </a:solidFill>
                  </a:rPr>
                  <a:t>is the measurment vector  defined as</a:t>
                </a:r>
                <a:br>
                  <a:rPr lang="en-US" b="0" i="1" dirty="0">
                    <a:solidFill>
                      <a:srgbClr val="434343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</a:rPr>
                      <m:t>[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  <m:r>
                          <a:rPr lang="en-US" b="0" i="1" smtClean="0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i="1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i="1">
                            <a:solidFill>
                              <a:srgbClr val="434343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solidFill>
                          <a:srgbClr val="434343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AR" dirty="0">
                  <a:solidFill>
                    <a:srgbClr val="434343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47C691-BF06-BC4E-992E-AB1C64927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6450" y="1633171"/>
                <a:ext cx="8973321" cy="839589"/>
              </a:xfrm>
              <a:prstGeom prst="rect">
                <a:avLst/>
              </a:prstGeom>
              <a:blipFill>
                <a:blip r:embed="rId4"/>
                <a:stretch>
                  <a:fillRect l="-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/>
        </p:nvSpPr>
        <p:spPr>
          <a:xfrm>
            <a:off x="1962599" y="350075"/>
            <a:ext cx="8912229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800" b="1" dirty="0">
                <a:solidFill>
                  <a:srgbClr val="434343"/>
                </a:solidFill>
              </a:rPr>
              <a:t>Flagging - parameter tuning</a:t>
            </a:r>
            <a:endParaRPr sz="4800" b="1" dirty="0">
              <a:solidFill>
                <a:srgbClr val="434343"/>
              </a:solidFill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00" y="35655"/>
            <a:ext cx="146304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 rotWithShape="1">
          <a:blip r:embed="rId4">
            <a:alphaModFix/>
          </a:blip>
          <a:srcRect l="7595" t="21254" b="9219"/>
          <a:stretch/>
        </p:blipFill>
        <p:spPr>
          <a:xfrm>
            <a:off x="269275" y="2601875"/>
            <a:ext cx="6161249" cy="2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1650" y="2182038"/>
            <a:ext cx="5456675" cy="381967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61;p24">
            <a:extLst>
              <a:ext uri="{FF2B5EF4-FFF2-40B4-BE49-F238E27FC236}">
                <a16:creationId xmlns:a16="http://schemas.microsoft.com/office/drawing/2014/main" id="{38A9E14D-45E7-CF42-B2CF-9A01DC425E3E}"/>
              </a:ext>
            </a:extLst>
          </p:cNvPr>
          <p:cNvSpPr txBox="1"/>
          <p:nvPr/>
        </p:nvSpPr>
        <p:spPr>
          <a:xfrm>
            <a:off x="9842100" y="-80461"/>
            <a:ext cx="2349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/>
              <a:t>Fault detection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/>
        </p:nvSpPr>
        <p:spPr>
          <a:xfrm>
            <a:off x="1962600" y="445725"/>
            <a:ext cx="75666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800" b="1" dirty="0">
                <a:solidFill>
                  <a:srgbClr val="434343"/>
                </a:solidFill>
              </a:rPr>
              <a:t>Fault detection logic</a:t>
            </a:r>
            <a:endParaRPr sz="4800" b="1" dirty="0">
              <a:solidFill>
                <a:srgbClr val="434343"/>
              </a:solidFill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00" y="35655"/>
            <a:ext cx="1463040" cy="146304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9" name="Google Shape;179;p26"/>
          <p:cNvGraphicFramePr/>
          <p:nvPr>
            <p:extLst>
              <p:ext uri="{D42A27DB-BD31-4B8C-83A1-F6EECF244321}">
                <p14:modId xmlns:p14="http://schemas.microsoft.com/office/powerpoint/2010/main" val="541265255"/>
              </p:ext>
            </p:extLst>
          </p:nvPr>
        </p:nvGraphicFramePr>
        <p:xfrm>
          <a:off x="275796" y="1498695"/>
          <a:ext cx="11339263" cy="4388940"/>
        </p:xfrm>
        <a:graphic>
          <a:graphicData uri="http://schemas.openxmlformats.org/drawingml/2006/table">
            <a:tbl>
              <a:tblPr>
                <a:noFill/>
                <a:tableStyleId>{B966C137-6E30-416C-8FE7-F3A0F192F6B9}</a:tableStyleId>
              </a:tblPr>
              <a:tblGrid>
                <a:gridCol w="1831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34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74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7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74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74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174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4174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9524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b="1">
                          <a:solidFill>
                            <a:srgbClr val="FFFFFF"/>
                          </a:solidFill>
                        </a:rPr>
                        <a:t>Timestamp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b="1">
                          <a:solidFill>
                            <a:srgbClr val="FFFFFF"/>
                          </a:solidFill>
                        </a:rPr>
                        <a:t>Ch1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b="1">
                          <a:solidFill>
                            <a:srgbClr val="FFFFFF"/>
                          </a:solidFill>
                        </a:rPr>
                        <a:t>Ch2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b="1">
                          <a:solidFill>
                            <a:srgbClr val="FFFFFF"/>
                          </a:solidFill>
                        </a:rPr>
                        <a:t>Correlation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b="1">
                          <a:solidFill>
                            <a:srgbClr val="FFFFFF"/>
                          </a:solidFill>
                        </a:rPr>
                        <a:t>Correlation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b="1">
                          <a:solidFill>
                            <a:srgbClr val="FFFFFF"/>
                          </a:solidFill>
                        </a:rPr>
                        <a:t>Flag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b="1">
                          <a:solidFill>
                            <a:srgbClr val="FFFFFF"/>
                          </a:solidFill>
                        </a:rPr>
                        <a:t>Ratio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b="1">
                          <a:solidFill>
                            <a:srgbClr val="FFFFFF"/>
                          </a:solidFill>
                        </a:rPr>
                        <a:t>Ratio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b="1">
                          <a:solidFill>
                            <a:srgbClr val="FFFFFF"/>
                          </a:solidFill>
                        </a:rPr>
                        <a:t>Flag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b="1">
                          <a:solidFill>
                            <a:srgbClr val="FFFFFF"/>
                          </a:solidFill>
                        </a:rPr>
                        <a:t>Flag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 anchor="ctr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2018-01-15 07:10:00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7.7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7.6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0.99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1.00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2018-01-15 07:20:00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8.0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8.0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0.99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0.99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8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/>
                        <a:t>2018-01-15 07:30:00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3.4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8.3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-0.73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0.41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/>
                        <a:t>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8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2018-01-15 07:40:00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0.6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7.8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-0.23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0.07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821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2018-01-15 07:50:00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0.6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7.7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0.44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0.07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/>
                        <a:t>1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Google Shape;161;p24">
            <a:extLst>
              <a:ext uri="{FF2B5EF4-FFF2-40B4-BE49-F238E27FC236}">
                <a16:creationId xmlns:a16="http://schemas.microsoft.com/office/drawing/2014/main" id="{87142723-2877-F047-A790-1CF2631E0CB4}"/>
              </a:ext>
            </a:extLst>
          </p:cNvPr>
          <p:cNvSpPr txBox="1"/>
          <p:nvPr/>
        </p:nvSpPr>
        <p:spPr>
          <a:xfrm>
            <a:off x="9842100" y="-80461"/>
            <a:ext cx="2349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/>
              <a:t>Fault detection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FDCB3E-24DB-AD4B-B1CE-4C1658120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436" y="3766457"/>
            <a:ext cx="576222" cy="5762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2213D4-22A5-A248-8A1E-ED565AEF5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436" y="4464638"/>
            <a:ext cx="576222" cy="5762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C925D0-C5FE-8746-B0B4-BCB897D88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436" y="5229497"/>
            <a:ext cx="576222" cy="5762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938AB0-4DA4-D544-9229-C7F309D85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089" y="4464638"/>
            <a:ext cx="576222" cy="5762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46CD3D-C28B-A54A-9461-4839636D8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1089" y="5229497"/>
            <a:ext cx="576222" cy="5762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299800-BF84-AA47-8B2E-6084192A9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1634" y="4464638"/>
            <a:ext cx="662065" cy="66206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29AE46-899C-104D-8B5B-6481565EF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81634" y="5192792"/>
            <a:ext cx="662065" cy="6620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4AEB47-D18A-1445-9C6F-B516DB83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works</a:t>
            </a:r>
          </a:p>
        </p:txBody>
      </p:sp>
    </p:spTree>
    <p:extLst>
      <p:ext uri="{BB962C8B-B14F-4D97-AF65-F5344CB8AC3E}">
        <p14:creationId xmlns:p14="http://schemas.microsoft.com/office/powerpoint/2010/main" val="3277201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/>
        </p:nvSpPr>
        <p:spPr>
          <a:xfrm>
            <a:off x="1962600" y="445725"/>
            <a:ext cx="75666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800" b="1" dirty="0">
                <a:solidFill>
                  <a:srgbClr val="434343"/>
                </a:solidFill>
              </a:rPr>
              <a:t>Conclusion</a:t>
            </a:r>
            <a:endParaRPr sz="4800" b="1" dirty="0">
              <a:solidFill>
                <a:srgbClr val="434343"/>
              </a:solidFill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9100457" y="-87086"/>
            <a:ext cx="3091543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/>
              <a:t>Conclusion and future works</a:t>
            </a:r>
            <a:endParaRPr b="1" dirty="0"/>
          </a:p>
        </p:txBody>
      </p:sp>
      <p:pic>
        <p:nvPicPr>
          <p:cNvPr id="212" name="Google Shape;21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00" y="35655"/>
            <a:ext cx="146304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E3B921-DB3F-374F-AB73-04D69ECDF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684" y="1211336"/>
            <a:ext cx="7476675" cy="4740324"/>
          </a:xfrm>
          <a:prstGeom prst="rect">
            <a:avLst/>
          </a:prstGeom>
        </p:spPr>
      </p:pic>
      <p:sp>
        <p:nvSpPr>
          <p:cNvPr id="8" name="Google Shape;210;p30">
            <a:extLst>
              <a:ext uri="{FF2B5EF4-FFF2-40B4-BE49-F238E27FC236}">
                <a16:creationId xmlns:a16="http://schemas.microsoft.com/office/drawing/2014/main" id="{196F2B4A-9C37-6748-AF9A-FBC0AEF30311}"/>
              </a:ext>
            </a:extLst>
          </p:cNvPr>
          <p:cNvSpPr txBox="1"/>
          <p:nvPr/>
        </p:nvSpPr>
        <p:spPr>
          <a:xfrm>
            <a:off x="279171" y="1976947"/>
            <a:ext cx="3715886" cy="2769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800" dirty="0"/>
              <a:t>This work bring an initial research advancement for similarly sensor analysis applied to wind turbines. Despite the fact this algorithm is still in a validation stage, once its reliability is confirmed, it can be applied to other sensor systems.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/>
        </p:nvSpPr>
        <p:spPr>
          <a:xfrm>
            <a:off x="1962600" y="445725"/>
            <a:ext cx="75666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800" b="1" dirty="0">
                <a:solidFill>
                  <a:srgbClr val="434343"/>
                </a:solidFill>
              </a:rPr>
              <a:t>Future works</a:t>
            </a:r>
            <a:endParaRPr sz="4800" b="1" dirty="0">
              <a:solidFill>
                <a:srgbClr val="434343"/>
              </a:solidFill>
            </a:endParaRPr>
          </a:p>
        </p:txBody>
      </p:sp>
      <p:sp>
        <p:nvSpPr>
          <p:cNvPr id="210" name="Google Shape;210;p30"/>
          <p:cNvSpPr txBox="1"/>
          <p:nvPr/>
        </p:nvSpPr>
        <p:spPr>
          <a:xfrm>
            <a:off x="1095600" y="2938900"/>
            <a:ext cx="10000800" cy="15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Our algorithm still need to be tested in a real world dataset in which the fault types and their locations are known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it is worth consider the prediction of the fault in sensors before they becomes blockers.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212" name="Google Shape;21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00" y="35655"/>
            <a:ext cx="1463040" cy="146304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11;p30">
            <a:extLst>
              <a:ext uri="{FF2B5EF4-FFF2-40B4-BE49-F238E27FC236}">
                <a16:creationId xmlns:a16="http://schemas.microsoft.com/office/drawing/2014/main" id="{34B5B18E-41E3-BC4F-8E22-5850A813F374}"/>
              </a:ext>
            </a:extLst>
          </p:cNvPr>
          <p:cNvSpPr txBox="1"/>
          <p:nvPr/>
        </p:nvSpPr>
        <p:spPr>
          <a:xfrm>
            <a:off x="9100457" y="-87086"/>
            <a:ext cx="3091543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/>
              <a:t>Conclusion and future works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628019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1962600" y="445725"/>
            <a:ext cx="75666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800" b="1">
                <a:solidFill>
                  <a:srgbClr val="434343"/>
                </a:solidFill>
              </a:rPr>
              <a:t>Agenda</a:t>
            </a:r>
            <a:endParaRPr sz="4800" b="1">
              <a:solidFill>
                <a:srgbClr val="434343"/>
              </a:solidFill>
            </a:endParaRPr>
          </a:p>
        </p:txBody>
      </p:sp>
      <p:sp>
        <p:nvSpPr>
          <p:cNvPr id="79" name="Google Shape;79;p16"/>
          <p:cNvSpPr txBox="1"/>
          <p:nvPr/>
        </p:nvSpPr>
        <p:spPr>
          <a:xfrm>
            <a:off x="2991150" y="2142500"/>
            <a:ext cx="5509500" cy="30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/>
          <p:nvPr/>
        </p:nvSpPr>
        <p:spPr>
          <a:xfrm>
            <a:off x="2991150" y="1855575"/>
            <a:ext cx="5509500" cy="3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3837940" y="1561172"/>
            <a:ext cx="5691260" cy="38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-US" sz="2400" dirty="0">
                <a:solidFill>
                  <a:srgbClr val="434343"/>
                </a:solidFill>
              </a:rPr>
              <a:t>Meteorological masts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-US" sz="2400" dirty="0">
                <a:solidFill>
                  <a:srgbClr val="434343"/>
                </a:solidFill>
              </a:rPr>
              <a:t>Failures in the sensor components</a:t>
            </a:r>
          </a:p>
          <a:p>
            <a:pPr marL="457200" lvl="0" indent="-3810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n-US" sz="2400" dirty="0">
                <a:solidFill>
                  <a:srgbClr val="434343"/>
                </a:solidFill>
              </a:rPr>
              <a:t>Fault detection</a:t>
            </a:r>
            <a:endParaRPr sz="2400" dirty="0">
              <a:solidFill>
                <a:srgbClr val="434343"/>
              </a:solidFill>
            </a:endParaRPr>
          </a:p>
          <a:p>
            <a:pPr marL="457200" lvl="0" indent="-38100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Char char="●"/>
            </a:pPr>
            <a:r>
              <a:rPr lang="es-AR" sz="2400" dirty="0">
                <a:solidFill>
                  <a:srgbClr val="434343"/>
                </a:solidFill>
              </a:rPr>
              <a:t>Conclusion &amp; Future works</a:t>
            </a:r>
            <a:endParaRPr sz="2400" dirty="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4AEB47-D18A-1445-9C6F-B516DB83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Meteorological </a:t>
            </a:r>
            <a:r>
              <a:rPr lang="en-US" dirty="0"/>
              <a:t>mast</a:t>
            </a:r>
          </a:p>
        </p:txBody>
      </p:sp>
    </p:spTree>
    <p:extLst>
      <p:ext uri="{BB962C8B-B14F-4D97-AF65-F5344CB8AC3E}">
        <p14:creationId xmlns:p14="http://schemas.microsoft.com/office/powerpoint/2010/main" val="197886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/>
        </p:nvSpPr>
        <p:spPr>
          <a:xfrm>
            <a:off x="1962600" y="445725"/>
            <a:ext cx="75666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800" b="1" dirty="0">
                <a:solidFill>
                  <a:srgbClr val="434343"/>
                </a:solidFill>
              </a:rPr>
              <a:t>Meteorological mast</a:t>
            </a:r>
            <a:endParaRPr sz="4800" b="1" dirty="0">
              <a:solidFill>
                <a:srgbClr val="434343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1025"/>
            <a:ext cx="3562644" cy="546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6726" y="3654695"/>
            <a:ext cx="348615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/>
        </p:nvSpPr>
        <p:spPr>
          <a:xfrm>
            <a:off x="9842225" y="35650"/>
            <a:ext cx="2349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/>
              <a:t>Meteorological masta</a:t>
            </a:r>
            <a:endParaRPr b="1" dirty="0"/>
          </a:p>
        </p:txBody>
      </p:sp>
      <p:sp>
        <p:nvSpPr>
          <p:cNvPr id="101" name="Google Shape;101;p18"/>
          <p:cNvSpPr txBox="1"/>
          <p:nvPr/>
        </p:nvSpPr>
        <p:spPr>
          <a:xfrm>
            <a:off x="4103650" y="1607650"/>
            <a:ext cx="6384000" cy="150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34343"/>
                </a:solidFill>
              </a:rPr>
              <a:t>Standard configuration</a:t>
            </a:r>
            <a:endParaRPr sz="1800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➔"/>
            </a:pPr>
            <a:r>
              <a:rPr lang="es-AR" sz="1800" dirty="0">
                <a:solidFill>
                  <a:srgbClr val="434343"/>
                </a:solidFill>
              </a:rPr>
              <a:t>6 anemometers (placed at three heights)</a:t>
            </a:r>
            <a:endParaRPr sz="1800" dirty="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➔"/>
            </a:pPr>
            <a:r>
              <a:rPr lang="es-AR" sz="1800" dirty="0">
                <a:solidFill>
                  <a:srgbClr val="434343"/>
                </a:solidFill>
              </a:rPr>
              <a:t>2 vanes (both at the same heights)</a:t>
            </a:r>
            <a:endParaRPr sz="1800" dirty="0">
              <a:solidFill>
                <a:srgbClr val="434343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➔"/>
            </a:pPr>
            <a:r>
              <a:rPr lang="es-AR" sz="1800" dirty="0">
                <a:solidFill>
                  <a:srgbClr val="434343"/>
                </a:solidFill>
              </a:rPr>
              <a:t>1 data logger (SCADA)</a:t>
            </a:r>
            <a:endParaRPr sz="1800" dirty="0">
              <a:solidFill>
                <a:srgbClr val="434343"/>
              </a:solidFill>
            </a:endParaRPr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5">
            <a:alphaModFix/>
          </a:blip>
          <a:srcRect t="9576" r="68781" b="56538"/>
          <a:stretch/>
        </p:blipFill>
        <p:spPr>
          <a:xfrm>
            <a:off x="5420360" y="4559845"/>
            <a:ext cx="1334250" cy="13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 rotWithShape="1">
          <a:blip r:embed="rId5">
            <a:alphaModFix/>
          </a:blip>
          <a:srcRect t="57074" r="72532" b="2152"/>
          <a:stretch/>
        </p:blipFill>
        <p:spPr>
          <a:xfrm>
            <a:off x="3964696" y="3985679"/>
            <a:ext cx="1065036" cy="15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19275" y="2017602"/>
            <a:ext cx="1666600" cy="18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4AEB47-D18A-1445-9C6F-B516DB83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Failures in the sensor components</a:t>
            </a:r>
          </a:p>
        </p:txBody>
      </p:sp>
    </p:spTree>
    <p:extLst>
      <p:ext uri="{BB962C8B-B14F-4D97-AF65-F5344CB8AC3E}">
        <p14:creationId xmlns:p14="http://schemas.microsoft.com/office/powerpoint/2010/main" val="2316652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l="7088" t="20055" r="6778" b="9403"/>
          <a:stretch/>
        </p:blipFill>
        <p:spPr>
          <a:xfrm>
            <a:off x="902474" y="1908800"/>
            <a:ext cx="3888099" cy="20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1564441" y="445725"/>
            <a:ext cx="1034142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800" b="1" dirty="0">
                <a:solidFill>
                  <a:srgbClr val="434343"/>
                </a:solidFill>
              </a:rPr>
              <a:t>Failure in the sensor components</a:t>
            </a:r>
            <a:endParaRPr sz="4800" b="1" dirty="0">
              <a:solidFill>
                <a:srgbClr val="434343"/>
              </a:solidFill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1564450" y="1498700"/>
            <a:ext cx="23499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 dirty="0">
                <a:solidFill>
                  <a:srgbClr val="434343"/>
                </a:solidFill>
              </a:rPr>
              <a:t>Mechanical faults</a:t>
            </a:r>
            <a:endParaRPr sz="1800" dirty="0">
              <a:solidFill>
                <a:srgbClr val="434343"/>
              </a:solidFill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4696313" y="3941350"/>
            <a:ext cx="2289600" cy="4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 dirty="0">
                <a:solidFill>
                  <a:srgbClr val="434343"/>
                </a:solidFill>
              </a:rPr>
              <a:t>Connection faults</a:t>
            </a:r>
            <a:endParaRPr sz="1800" dirty="0">
              <a:solidFill>
                <a:srgbClr val="434343"/>
              </a:solidFill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8381900" y="1349425"/>
            <a:ext cx="25653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434343"/>
                </a:solidFill>
              </a:rPr>
              <a:t>Calibration faults</a:t>
            </a:r>
            <a:endParaRPr sz="1800" b="1" dirty="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434343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400" y="35655"/>
            <a:ext cx="146304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5">
            <a:alphaModFix/>
          </a:blip>
          <a:srcRect l="8867" t="20195" r="2014" b="9874"/>
          <a:stretch/>
        </p:blipFill>
        <p:spPr>
          <a:xfrm>
            <a:off x="3720963" y="4413250"/>
            <a:ext cx="4750076" cy="23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 rotWithShape="1">
          <a:blip r:embed="rId6">
            <a:alphaModFix/>
          </a:blip>
          <a:srcRect l="8408" t="18895" r="2233" b="9228"/>
          <a:stretch/>
        </p:blipFill>
        <p:spPr>
          <a:xfrm>
            <a:off x="7452875" y="1843575"/>
            <a:ext cx="4634401" cy="239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32;p21">
            <a:extLst>
              <a:ext uri="{FF2B5EF4-FFF2-40B4-BE49-F238E27FC236}">
                <a16:creationId xmlns:a16="http://schemas.microsoft.com/office/drawing/2014/main" id="{DAB7765E-65CE-564F-9EC5-9A29B216856B}"/>
              </a:ext>
            </a:extLst>
          </p:cNvPr>
          <p:cNvSpPr txBox="1"/>
          <p:nvPr/>
        </p:nvSpPr>
        <p:spPr>
          <a:xfrm>
            <a:off x="9529200" y="-92190"/>
            <a:ext cx="2662925" cy="41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/>
              <a:t>Failure in weather sensors</a:t>
            </a:r>
            <a:endParaRPr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/>
        </p:nvSpPr>
        <p:spPr>
          <a:xfrm>
            <a:off x="1962600" y="445725"/>
            <a:ext cx="75666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800" b="1" dirty="0">
                <a:solidFill>
                  <a:srgbClr val="434343"/>
                </a:solidFill>
              </a:rPr>
              <a:t>Wind vertical profile</a:t>
            </a:r>
            <a:endParaRPr sz="4800" b="1" dirty="0">
              <a:solidFill>
                <a:srgbClr val="434343"/>
              </a:solidFill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9529200" y="-92190"/>
            <a:ext cx="2662925" cy="41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/>
              <a:t>Failure in weather sensors</a:t>
            </a:r>
            <a:endParaRPr b="1" dirty="0"/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2633" y="3579337"/>
            <a:ext cx="2375775" cy="13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1" descr="Wind Speed Chart" title="Wind Speed 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143" y="1250302"/>
            <a:ext cx="5299787" cy="46839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6" name="Google Shape;136;p21"/>
              <p:cNvSpPr txBox="1"/>
              <p:nvPr/>
            </p:nvSpPr>
            <p:spPr>
              <a:xfrm>
                <a:off x="6354309" y="1754381"/>
                <a:ext cx="5402262" cy="18249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AR" sz="2000" dirty="0"/>
                  <a:t> are the wind speed at different heights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A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AR" sz="2000" dirty="0"/>
                  <a:t> are the the heights</a:t>
                </a:r>
              </a:p>
              <a:p>
                <a:pPr marL="285750" lvl="0" indent="-285750" algn="l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AR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s-AR" sz="2000" dirty="0"/>
                  <a:t> is the wind profile parameter</a:t>
                </a:r>
                <a:endParaRPr sz="2000" dirty="0"/>
              </a:p>
            </p:txBody>
          </p:sp>
        </mc:Choice>
        <mc:Fallback>
          <p:sp>
            <p:nvSpPr>
              <p:cNvPr id="136" name="Google Shape;136;p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309" y="1754381"/>
                <a:ext cx="5402262" cy="1824956"/>
              </a:xfrm>
              <a:prstGeom prst="rect">
                <a:avLst/>
              </a:prstGeom>
              <a:blipFill>
                <a:blip r:embed="rId5"/>
                <a:stretch>
                  <a:fillRect l="-7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3" name="Google Shape;133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400" y="35655"/>
            <a:ext cx="1463040" cy="146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1962600" y="445725"/>
            <a:ext cx="75666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800" b="1" dirty="0">
                <a:solidFill>
                  <a:srgbClr val="434343"/>
                </a:solidFill>
              </a:rPr>
              <a:t>Time series</a:t>
            </a:r>
            <a:endParaRPr sz="4800" b="1" dirty="0">
              <a:solidFill>
                <a:srgbClr val="434343"/>
              </a:solidFill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400" y="35655"/>
            <a:ext cx="1463040" cy="1463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 rotWithShape="1">
          <a:blip r:embed="rId4">
            <a:alphaModFix/>
          </a:blip>
          <a:srcRect l="8349" t="19758" b="9344"/>
          <a:stretch/>
        </p:blipFill>
        <p:spPr>
          <a:xfrm>
            <a:off x="502575" y="2550946"/>
            <a:ext cx="5846125" cy="29073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5" name="Google Shape;145;p22"/>
          <p:cNvGraphicFramePr/>
          <p:nvPr>
            <p:extLst>
              <p:ext uri="{D42A27DB-BD31-4B8C-83A1-F6EECF244321}">
                <p14:modId xmlns:p14="http://schemas.microsoft.com/office/powerpoint/2010/main" val="2191046182"/>
              </p:ext>
            </p:extLst>
          </p:nvPr>
        </p:nvGraphicFramePr>
        <p:xfrm>
          <a:off x="6805247" y="2550946"/>
          <a:ext cx="4400400" cy="3383130"/>
        </p:xfrm>
        <a:graphic>
          <a:graphicData uri="http://schemas.openxmlformats.org/drawingml/2006/table">
            <a:tbl>
              <a:tblPr>
                <a:noFill/>
                <a:tableStyleId>{B966C137-6E30-416C-8FE7-F3A0F192F6B9}</a:tableStyleId>
              </a:tblPr>
              <a:tblGrid>
                <a:gridCol w="162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5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b="1">
                          <a:solidFill>
                            <a:srgbClr val="FFFFFF"/>
                          </a:solidFill>
                        </a:rPr>
                        <a:t>Timestamp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b="1">
                          <a:solidFill>
                            <a:srgbClr val="FFFFFF"/>
                          </a:solidFill>
                        </a:rPr>
                        <a:t>Ch1 (m/s)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sz="1800" b="1">
                          <a:solidFill>
                            <a:srgbClr val="FFFFFF"/>
                          </a:solidFill>
                        </a:rPr>
                        <a:t>Ch2 (m/s)</a:t>
                      </a:r>
                      <a:endParaRPr sz="1800" b="1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2016-12-21 23:00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4.3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4.3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>
                          <a:solidFill>
                            <a:schemeClr val="dk1"/>
                          </a:solidFill>
                        </a:rPr>
                        <a:t>2016-12-21 23:10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5.1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5.1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>
                          <a:solidFill>
                            <a:schemeClr val="dk1"/>
                          </a:solidFill>
                        </a:rPr>
                        <a:t>2016-12-21 23:20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5.2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5.2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>
                          <a:solidFill>
                            <a:schemeClr val="dk1"/>
                          </a:solidFill>
                        </a:rPr>
                        <a:t>2016-12-21 23:30</a:t>
                      </a: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/>
                        <a:t>5.0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AR" dirty="0"/>
                        <a:t>5.0</a:t>
                      </a: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Google Shape;132;p21">
            <a:extLst>
              <a:ext uri="{FF2B5EF4-FFF2-40B4-BE49-F238E27FC236}">
                <a16:creationId xmlns:a16="http://schemas.microsoft.com/office/drawing/2014/main" id="{F49B0B5D-DD84-B144-8153-1B6306A4739F}"/>
              </a:ext>
            </a:extLst>
          </p:cNvPr>
          <p:cNvSpPr txBox="1"/>
          <p:nvPr/>
        </p:nvSpPr>
        <p:spPr>
          <a:xfrm>
            <a:off x="9529200" y="-92190"/>
            <a:ext cx="2662925" cy="41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b="1" dirty="0"/>
              <a:t>Failure in weather sensors</a:t>
            </a:r>
            <a:endParaRPr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4AEB47-D18A-1445-9C6F-B516DB833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detection</a:t>
            </a:r>
          </a:p>
        </p:txBody>
      </p:sp>
    </p:spTree>
    <p:extLst>
      <p:ext uri="{BB962C8B-B14F-4D97-AF65-F5344CB8AC3E}">
        <p14:creationId xmlns:p14="http://schemas.microsoft.com/office/powerpoint/2010/main" val="1899045569"/>
      </p:ext>
    </p:extLst>
  </p:cSld>
  <p:clrMapOvr>
    <a:masterClrMapping/>
  </p:clrMapOvr>
</p:sld>
</file>

<file path=ppt/theme/theme1.xml><?xml version="1.0" encoding="utf-8"?>
<a:theme xmlns:a="http://schemas.openxmlformats.org/drawingml/2006/main" name="iEEE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EEEtheme" id="{F29926B2-B889-5A4C-BD9A-41ACD534FA95}" vid="{9B7C6DD2-0858-2A46-AE39-F76461D241D2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</TotalTime>
  <Words>658</Words>
  <Application>Microsoft Macintosh PowerPoint</Application>
  <PresentationFormat>Widescreen</PresentationFormat>
  <Paragraphs>128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Cambria Math</vt:lpstr>
      <vt:lpstr>Courier New</vt:lpstr>
      <vt:lpstr>LucidaGrande</vt:lpstr>
      <vt:lpstr>Times New Roman</vt:lpstr>
      <vt:lpstr>Wingdings</vt:lpstr>
      <vt:lpstr>iEEEtheme</vt:lpstr>
      <vt:lpstr>Weather sensor fault detection in meteorological mast</vt:lpstr>
      <vt:lpstr>PowerPoint Presentation</vt:lpstr>
      <vt:lpstr>Meteorological mast</vt:lpstr>
      <vt:lpstr>PowerPoint Presentation</vt:lpstr>
      <vt:lpstr>Failures in the sensor components</vt:lpstr>
      <vt:lpstr>PowerPoint Presentation</vt:lpstr>
      <vt:lpstr>PowerPoint Presentation</vt:lpstr>
      <vt:lpstr>PowerPoint Presentation</vt:lpstr>
      <vt:lpstr>Fault detection</vt:lpstr>
      <vt:lpstr>PowerPoint Presentation</vt:lpstr>
      <vt:lpstr>PowerPoint Presentation</vt:lpstr>
      <vt:lpstr>PowerPoint Presentation</vt:lpstr>
      <vt:lpstr>Conclusion and future works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Filippo V</cp:lastModifiedBy>
  <cp:revision>18</cp:revision>
  <dcterms:modified xsi:type="dcterms:W3CDTF">2020-11-23T19:37:56Z</dcterms:modified>
</cp:coreProperties>
</file>